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98" r:id="rId5"/>
    <p:sldId id="643" r:id="rId6"/>
    <p:sldId id="697" r:id="rId7"/>
    <p:sldId id="640" r:id="rId8"/>
    <p:sldId id="706" r:id="rId9"/>
    <p:sldId id="707" r:id="rId10"/>
    <p:sldId id="699" r:id="rId11"/>
    <p:sldId id="639" r:id="rId12"/>
    <p:sldId id="646" r:id="rId13"/>
    <p:sldId id="702" r:id="rId14"/>
    <p:sldId id="642" r:id="rId15"/>
    <p:sldId id="696" r:id="rId16"/>
    <p:sldId id="641" r:id="rId17"/>
    <p:sldId id="705" r:id="rId18"/>
    <p:sldId id="708" r:id="rId19"/>
    <p:sldId id="709" r:id="rId20"/>
    <p:sldId id="645" r:id="rId21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121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291" y="2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72"/>
    </p:cViewPr>
  </p:sorterViewPr>
  <p:notesViewPr>
    <p:cSldViewPr>
      <p:cViewPr varScale="1">
        <p:scale>
          <a:sx n="51" d="100"/>
          <a:sy n="51" d="100"/>
        </p:scale>
        <p:origin x="3295" y="4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10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098" y="4416393"/>
            <a:ext cx="5142582" cy="41805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3" tIns="48409" rIns="96813" bIns="48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6438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84804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015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500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09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560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4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79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602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604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74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6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3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821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255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2975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787"/>
            <a:ext cx="5140960" cy="418378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96" tIns="45798" rIns="91596" bIns="4579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65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1460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14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52400"/>
            <a:ext cx="2079625" cy="6934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86475" cy="6934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0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10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79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7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262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8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4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08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638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41325" y="6688138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s.org/publications/reports/understanding-chinas-ai-strategy" TargetMode="Externa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mit.edu/schools/mit-schwarzman-college-computin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forum.org/agenda/2016/10/top-10-ethical-issues-in-artificial-intelligence/" TargetMode="External"/><Relationship Id="rId5" Type="http://schemas.openxmlformats.org/officeDocument/2006/relationships/hyperlink" Target="https://www.youtube.com/watch?v=vgUWKXVvO9Q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policies/european-approach-artificial-intelligenc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itechnologyreviews.com/2023/12/05/the-ai-arms-race-how-global-powers-are-vying-for-dominance/" TargetMode="External"/><Relationship Id="rId2" Type="http://schemas.openxmlformats.org/officeDocument/2006/relationships/hyperlink" Target="https://www.newsweek.com/global-race-ai-dominance-can-us-maintain-its-edge-18282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dnet.com/article/ai-arms-race-this-global-index-ranks-which-nations-are-dominating-ai-developmen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policies/european-approach-artificial-intelligence" TargetMode="External"/><Relationship Id="rId2" Type="http://schemas.openxmlformats.org/officeDocument/2006/relationships/hyperlink" Target="https://www.bing.com/videos/search?q=Artificial+Intelligence+and+Society+videos&amp;&amp;view=detail&amp;mid=7E16A38F386DE9777AF67E16A38F386DE9777AF6&amp;&amp;FORM=VRDGAR&amp;ru=%2Fvideos%2Fsearch%3Fq%3DArtificial%2520Intelligence%2520and%2520Society%2520videos%26qs%3Dn%26form%3DQBVR%26sp%3D-1%26pq%3Dartificial%2520intelligence%2520and%2520society%2520videos%26sc%3D0-42%26sk%3D%26cvid%3D3717327387ED4998B76CFD197058097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videos/search?q=Ethics+for+AI+Video&amp;docid=603537978511084636&amp;mid=8C7D4B7BD4C4A893DA448C7D4B7BD4C4A893DA44&amp;view=detail&amp;FORM=VIRE" TargetMode="External"/><Relationship Id="rId3" Type="http://schemas.openxmlformats.org/officeDocument/2006/relationships/hyperlink" Target="https://www.bing.com/videos/search?q=Ethics+for+AI+Video&amp;docid=603510997526197106&amp;mid=BBD08E8BF9FED1D9B818BBD08E8BF9FED1D9B818&amp;view=detail&amp;FORM=VIRE" TargetMode="External"/><Relationship Id="rId7" Type="http://schemas.openxmlformats.org/officeDocument/2006/relationships/hyperlink" Target="https://www.unesco.org/en/artificial-intelligence/recommendation-ethi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oparl.europa.eu/RegData/etudes/BRIE/2021/698792/EPRS_BRI(2021)698792_EN.pdf" TargetMode="External"/><Relationship Id="rId11" Type="http://schemas.openxmlformats.org/officeDocument/2006/relationships/image" Target="../media/image1.jpg"/><Relationship Id="rId5" Type="http://schemas.openxmlformats.org/officeDocument/2006/relationships/hyperlink" Target="https://www.whitehouse.gov/briefing-room/presidential-actions/2023/10/30/executive-order-on-the-safe-secure-and-trustworthy-development-and-use-of-artificial-intelligence/" TargetMode="External"/><Relationship Id="rId10" Type="http://schemas.openxmlformats.org/officeDocument/2006/relationships/hyperlink" Target="https://www.bing.com/videos/riverview/relatedvideo?q=Most+Popular+Vide+on+Ethics+for+AI&amp;mid=CBEBA40AEF9EBEAFE4E0CBEBA40AEF9EBEAFE4E0&amp;FORM=VIRE" TargetMode="External"/><Relationship Id="rId4" Type="http://schemas.openxmlformats.org/officeDocument/2006/relationships/hyperlink" Target="https://www.bing.com/videos/search?q=Fairness+of+AI+Video&amp;&amp;view=detail&amp;mid=D02EAAFDF16935BDA784D02EAAFDF16935BDA784&amp;&amp;FORM=VRDGAR" TargetMode="External"/><Relationship Id="rId9" Type="http://schemas.openxmlformats.org/officeDocument/2006/relationships/hyperlink" Target="https://www.pcmag.com/news/mit-to-spend-1-billion-on-program-to-study-ai-eth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ck/a?!&amp;&amp;p=f2c5f2f94b77639fJmltdHM9MTcxMjEwMjQwMCZpZ3VpZD0xMTNhMTQ2Zi03YjRiLTZkNGYtMWU2ZC0wNDZhN2FhZDZjZmMmaW5zaWQ9NTk4OQ&amp;ptn=3&amp;ver=2&amp;hsh=3&amp;fclid=113a146f-7b4b-6d4f-1e6d-046a7aad6cfc&amp;psq=Ethical+Questions+of+AI&amp;u=a1aHR0cHM6Ly93d3cud2Vmb3J1bS5vcmcvYWdlbmRhLzIwMTYvMTAvdG9wLTEwLWV0aGljYWwtaXNzdWVzLWluLWFydGlmaWNpYWwtaW50ZWxsaWdlbmNlLw&amp;ntb=1" TargetMode="External"/><Relationship Id="rId3" Type="http://schemas.openxmlformats.org/officeDocument/2006/relationships/hyperlink" Target="https://www.bing.com/ck/a?!&amp;&amp;p=66e748629928c3beJmltdHM9MTcxMjEwMjQwMCZpZ3VpZD0xMTNhMTQ2Zi03YjRiLTZkNGYtMWU2ZC0wNDZhN2FhZDZjZmMmaW5zaWQ9NTk4NA&amp;ptn=3&amp;ver=2&amp;hsh=3&amp;fclid=113a146f-7b4b-6d4f-1e6d-046a7aad6cfc&amp;psq=Ethical+Questions+of+AI&amp;u=a1aHR0cHM6Ly9uZXdzLmhhcnZhcmQuZWR1L2dhemV0dGUvc3RvcnkvMjAyMC8xMC9ldGhpY2FsLWNvbmNlcm5zLW1vdW50LWFzLWFpLXRha2VzLWJpZ2dlci1kZWNpc2lvbi1tYWtpbmctcm9sZS8&amp;ntb=1" TargetMode="External"/><Relationship Id="rId7" Type="http://schemas.openxmlformats.org/officeDocument/2006/relationships/hyperlink" Target="https://www.bing.com/ck/a?!&amp;&amp;p=b89117c31859f3ebJmltdHM9MTcxMjEwMjQwMCZpZ3VpZD0xMTNhMTQ2Zi03YjRiLTZkNGYtMWU2ZC0wNDZhN2FhZDZjZmMmaW5zaWQ9NTk4OA&amp;ptn=3&amp;ver=2&amp;hsh=3&amp;fclid=113a146f-7b4b-6d4f-1e6d-046a7aad6cfc&amp;psq=Ethical+Questions+of+AI&amp;u=a1aHR0cHM6Ly9lbnRlcnByaXNlcnNwcm9qZWN0LmNvbS9hcnRpY2xlLzIwMjAvMTAvYXJ0aWZpY2lhbC1pbnRlbGxpZ2VuY2UtYWktZXRoaWNzLTUtcXVlc3Rpb25zLWNpb3Mtc2hvdWxkLWFzaw&amp;ntb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ck/a?!&amp;&amp;p=489725d95548c69cJmltdHM9MTcxMjEwMjQwMCZpZ3VpZD0xMTNhMTQ2Zi03YjRiLTZkNGYtMWU2ZC0wNDZhN2FhZDZjZmMmaW5zaWQ9NTk4Nw&amp;ptn=3&amp;ver=2&amp;hsh=3&amp;fclid=113a146f-7b4b-6d4f-1e6d-046a7aad6cfc&amp;psq=Ethical+Questions+of+AI&amp;u=a1aHR0cHM6Ly9uZXdzLmhhcnZhcmQuZWR1L2dhemV0dGUvc3RvcnkvMjAyMC8xMC9ldGhpY2FsLWNvbmNlcm5zLW1vdW50LWFzLWFpLXRha2VzLWJpZ2dlci1kZWNpc2lvbi1tYWtpbmctcm9sZS8&amp;ntb=1" TargetMode="External"/><Relationship Id="rId5" Type="http://schemas.openxmlformats.org/officeDocument/2006/relationships/hyperlink" Target="https://www.bing.com/ck/a?!&amp;&amp;p=69336e4636fd8567JmltdHM9MTcxMjEwMjQwMCZpZ3VpZD0xMTNhMTQ2Zi03YjRiLTZkNGYtMWU2ZC0wNDZhN2FhZDZjZmMmaW5zaWQ9NTk4Ng&amp;ptn=3&amp;ver=2&amp;hsh=3&amp;fclid=113a146f-7b4b-6d4f-1e6d-046a7aad6cfc&amp;psq=Ethical+Questions+of+AI&amp;u=a1aHR0cHM6Ly9uZXdzLmhhcnZhcmQuZWR1L2dhemV0dGUvc3RvcnkvMjAyMC8xMC9ldGhpY2FsLWNvbmNlcm5zLW1vdW50LWFzLWFpLXRha2VzLWJpZ2dlci1kZWNpc2lvbi1tYWtpbmctcm9sZS8&amp;ntb=1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bing.com/ck/a?!&amp;&amp;p=8635f1a4811a874dJmltdHM9MTcxMjEwMjQwMCZpZ3VpZD0xMTNhMTQ2Zi03YjRiLTZkNGYtMWU2ZC0wNDZhN2FhZDZjZmMmaW5zaWQ9NTk4NQ&amp;ptn=3&amp;ver=2&amp;hsh=3&amp;fclid=113a146f-7b4b-6d4f-1e6d-046a7aad6cfc&amp;psq=Ethical+Questions+of+AI&amp;u=a1aHR0cHM6Ly9uZXdzLmhhcnZhcmQuZWR1L2dhemV0dGUvc3RvcnkvMjAyMC8xMC9ldGhpY2FsLWNvbmNlcm5zLW1vdW50LWFzLWFpLXRha2VzLWJpZ2dlci1kZWNpc2lvbi1tYWtpbmctcm9sZS8&amp;ntb=1" TargetMode="Externa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Pq-S557XQ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7258"/>
            <a:ext cx="9144000" cy="533400"/>
          </a:xfrm>
        </p:spPr>
        <p:txBody>
          <a:bodyPr/>
          <a:lstStyle/>
          <a:p>
            <a:pPr algn="ctr"/>
            <a:br>
              <a:rPr lang="en-US" altLang="en-US" sz="2800" dirty="0"/>
            </a:br>
            <a:r>
              <a:rPr lang="en-US" altLang="en-US" sz="2800" dirty="0"/>
              <a:t>AI Politics and </a:t>
            </a:r>
            <a:br>
              <a:rPr lang="en-US" altLang="en-US" sz="2800" dirty="0"/>
            </a:br>
            <a:r>
              <a:rPr lang="en-US" altLang="en-US" sz="2800" dirty="0"/>
              <a:t>Ethical and Societal Aspects of AI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1253"/>
            <a:ext cx="9144000" cy="464820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Will cover: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Ethics for AI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Societal Aspects of AI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AI Politics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AI Education 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How do we shape the Future of AI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Will show a lot of videos and then discuss the videos when discussing this subject/ lectures.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There will be several discussions and your input is appreciated! Please be not shy to voice you opinion; everybody want to hear it!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We will start this topic by watching and discussing 3 videos which center on Ethics of AI.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Next, we will watch a 15 minute video about AI’s impact on making jobs obsolete and will discuss the implications of that: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How can you prepare yourself for that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If we work less is this really that “bad”: we could do a lot of other things.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920" dirty="0"/>
              <a:t>On April 3 or 10, we watch parts of a German video that covers newer developments in AI: such as fake news; AI education in China; AI and weapons systems. Moreover, potential GHC presentations. 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920" dirty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2000" dirty="0"/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en-US" sz="1900" dirty="0"/>
          </a:p>
          <a:p>
            <a:pPr lvl="1"/>
            <a:endParaRPr lang="en-US" sz="1900" dirty="0"/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22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22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2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A46F961-FB73-48D6-8382-48BA3A20E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81" y="-457200"/>
            <a:ext cx="9217525" cy="61399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9D70-A5CE-4E54-ADA9-605818F4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4572000"/>
            <a:ext cx="7848601" cy="129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</a:rPr>
              <a:t>The talk could also address how AI is embedded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00"/>
                </a:solidFill>
              </a:rPr>
              <a:t>into China’s National Security and Economy </a:t>
            </a:r>
            <a:r>
              <a:rPr lang="en-US" sz="1200" dirty="0">
                <a:solidFill>
                  <a:srgbClr val="FFFF00"/>
                </a:solidFill>
                <a:hlinkClick r:id="rId3"/>
              </a:rPr>
              <a:t>Understanding China's AI Strategy | Center for a New American Security (</a:t>
            </a:r>
            <a:r>
              <a:rPr lang="en-US" sz="1200" dirty="0" err="1">
                <a:solidFill>
                  <a:srgbClr val="FFFF00"/>
                </a:solidFill>
                <a:hlinkClick r:id="rId3"/>
              </a:rPr>
              <a:t>en</a:t>
            </a:r>
            <a:r>
              <a:rPr lang="en-US" sz="1200" dirty="0">
                <a:solidFill>
                  <a:srgbClr val="FFFF00"/>
                </a:solidFill>
                <a:hlinkClick r:id="rId3"/>
              </a:rPr>
              <a:t>-US) (cnas.org)</a:t>
            </a:r>
            <a:endParaRPr lang="en-US" sz="1200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00"/>
                </a:solidFill>
              </a:rPr>
              <a:t>Into China’s Education System </a:t>
            </a:r>
            <a:r>
              <a:rPr lang="en-US" sz="2000" dirty="0">
                <a:solidFill>
                  <a:srgbClr val="92D050"/>
                </a:solidFill>
              </a:rPr>
              <a:t>optional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B82781-9E60-4F1D-B298-4E0EA41F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9033406" cy="533400"/>
          </a:xfrm>
        </p:spPr>
        <p:txBody>
          <a:bodyPr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April 12: </a:t>
            </a:r>
            <a:r>
              <a:rPr lang="en-US" sz="3100" dirty="0">
                <a:solidFill>
                  <a:schemeClr val="bg1"/>
                </a:solidFill>
              </a:rPr>
              <a:t>China Number One in AI in 2030??</a:t>
            </a: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rgbClr val="92D050"/>
                </a:solidFill>
              </a:rPr>
              <a:t>Presented by GHC-Group N</a:t>
            </a:r>
          </a:p>
        </p:txBody>
      </p:sp>
    </p:spTree>
    <p:extLst>
      <p:ext uri="{BB962C8B-B14F-4D97-AF65-F5344CB8AC3E}">
        <p14:creationId xmlns:p14="http://schemas.microsoft.com/office/powerpoint/2010/main" val="2341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Schwarzman College of Computing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Let us discuss: </a:t>
            </a:r>
            <a:r>
              <a:rPr lang="en-US" sz="1600" dirty="0">
                <a:hlinkClick r:id="rId3"/>
              </a:rPr>
              <a:t>MIT Stephen A. Schwarzman College of Computing &lt; MIT</a:t>
            </a:r>
            <a:endParaRPr lang="en-US" sz="1600" dirty="0"/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MIT’s new College of computing centers on AI, computing in general (not only on computer science) and the societal and ethical aspects of computing/AI and is very multi-disciplinary  (Dr. </a:t>
            </a:r>
            <a:r>
              <a:rPr lang="en-US" altLang="en-US" sz="2400" dirty="0" err="1">
                <a:sym typeface="Symbol" panose="05050102010706020507" pitchFamily="18" charset="2"/>
              </a:rPr>
              <a:t>Eick’s</a:t>
            </a:r>
            <a:r>
              <a:rPr lang="en-US" altLang="en-US" sz="2400" dirty="0">
                <a:sym typeface="Symbol" panose="05050102010706020507" pitchFamily="18" charset="2"/>
              </a:rPr>
              <a:t> understanding)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Comment on this new development?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What should UH do?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6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AI in Social Media and Fake News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Are Social Media Companies, such as Facebook (FB), useful to Mankind? Do the bad things they do with respect to fake news </a:t>
            </a:r>
            <a:r>
              <a:rPr lang="en-US" altLang="en-US" sz="2400" dirty="0" err="1">
                <a:sym typeface="Symbol" panose="05050102010706020507" pitchFamily="18" charset="2"/>
              </a:rPr>
              <a:t>outweight</a:t>
            </a:r>
            <a:r>
              <a:rPr lang="en-US" altLang="en-US" sz="2400" dirty="0">
                <a:sym typeface="Symbol" panose="05050102010706020507" pitchFamily="18" charset="2"/>
              </a:rPr>
              <a:t> some positive things </a:t>
            </a:r>
            <a:r>
              <a:rPr lang="en-US" altLang="en-US" sz="2400">
                <a:sym typeface="Symbol" panose="05050102010706020507" pitchFamily="18" charset="2"/>
              </a:rPr>
              <a:t>they provide. </a:t>
            </a:r>
            <a:r>
              <a:rPr lang="en-US" altLang="en-US" sz="2400" dirty="0">
                <a:sym typeface="Symbol" panose="05050102010706020507" pitchFamily="18" charset="2"/>
              </a:rPr>
              <a:t>We take a vote F2F and online: FB bad (), FB neutral (), FB good ()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Should we regulate Social Media Companies?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0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AI for “Good”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What did you find interesting about this video?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Software will be written by Software e.g. machine learning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What ethical rules should a self-driving car follow?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Understand Bad Things AI system might do upfront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AI systems need a separate module for ethics; how can such a module be written?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To make things more challenging there are many different aspects of an </a:t>
            </a:r>
            <a:r>
              <a:rPr lang="en-US" altLang="en-US" sz="2400" i="1" dirty="0">
                <a:sym typeface="Symbol" panose="05050102010706020507" pitchFamily="18" charset="2"/>
              </a:rPr>
              <a:t>ethical AI system</a:t>
            </a:r>
            <a:r>
              <a:rPr lang="en-US" altLang="en-US" sz="2400" dirty="0">
                <a:sym typeface="Symbol" panose="05050102010706020507" pitchFamily="18" charset="2"/>
              </a:rPr>
              <a:t>.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D7BE0C-3049-4637-9E22-FE1409F01986}"/>
              </a:ext>
            </a:extLst>
          </p:cNvPr>
          <p:cNvSpPr txBox="1"/>
          <p:nvPr/>
        </p:nvSpPr>
        <p:spPr>
          <a:xfrm>
            <a:off x="609601" y="4953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Might or might not have time to show this video in 2023 but I recommend to watch it:</a:t>
            </a:r>
          </a:p>
          <a:p>
            <a:r>
              <a:rPr lang="en-US" sz="1800" dirty="0">
                <a:hlinkClick r:id="rId5"/>
              </a:rPr>
              <a:t>https://www.youtube.com/watch?v=vgUWKXVvO9Q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9 Ethical Problems Related to AI: </a:t>
            </a:r>
            <a:r>
              <a:rPr lang="en-US" sz="1800" dirty="0">
                <a:hlinkClick r:id="rId6"/>
              </a:rPr>
              <a:t>Top 9 ethical issues in artificial intelligence | World Economic Forum (weforum.org)</a:t>
            </a:r>
            <a:endParaRPr lang="en-US" altLang="en-US" sz="2800" dirty="0">
              <a:latin typeface="+mj-lt"/>
            </a:endParaRPr>
          </a:p>
          <a:p>
            <a:endParaRPr lang="en-US" sz="1800" dirty="0"/>
          </a:p>
          <a:p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889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000" dirty="0"/>
              <a:t>2023: Remaining Topics Covered Ethics/SI AI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Watch 2 more videos centering on Fake News and Autonomous Weapons Systems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Will skip AI and Kids video (lack of time)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Will skip novel education initiatives conc. AI (lack of time)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Will cover new developments in Europe to regulate AI only briefly (but see item 7); for a short overview see: </a:t>
            </a:r>
            <a:r>
              <a:rPr lang="en-US" sz="1600" dirty="0">
                <a:hlinkClick r:id="rId3"/>
              </a:rPr>
              <a:t>A European approach to artificial intelligence | Shaping Europe’s digital future (europa.eu)</a:t>
            </a:r>
            <a:r>
              <a:rPr lang="en-US" sz="1600" dirty="0"/>
              <a:t>  </a:t>
            </a:r>
            <a:endParaRPr lang="en-US" altLang="en-US" sz="2400" dirty="0"/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Task5: will be briefly discussed today and more on April 24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/>
              <a:t>April 26: GHC Presentation: Fake News and AI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May 1: GHC Presentation on European AI Ethics Guidelines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6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7258"/>
            <a:ext cx="9144000" cy="533400"/>
          </a:xfrm>
        </p:spPr>
        <p:txBody>
          <a:bodyPr/>
          <a:lstStyle/>
          <a:p>
            <a:pPr algn="ctr"/>
            <a:br>
              <a:rPr lang="en-US" altLang="en-US" sz="2800" dirty="0"/>
            </a:br>
            <a:r>
              <a:rPr lang="en-US" altLang="en-US" sz="2800" dirty="0"/>
              <a:t>News April 8, 2024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6" y="1085850"/>
            <a:ext cx="91440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>
                <a:latin typeface="+mj-lt"/>
              </a:rPr>
              <a:t>Another Optional GHC Credit Topic: “AI Arms Races”; send Dr. Eick an e-mail by April 10, 10a if you are interested. GHC credit tasks for the 4 remaining groups will be assigned by the end of the day of April 10! 2 groups will present on April 17 and 2 groups will present on April 24! </a:t>
            </a: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+mj-lt"/>
              </a:rPr>
              <a:t>Group Project groups with 3 members (due </a:t>
            </a:r>
            <a:r>
              <a:rPr lang="en-US" altLang="en-US" sz="2200">
                <a:latin typeface="+mj-lt"/>
              </a:rPr>
              <a:t>to drops) </a:t>
            </a:r>
            <a:r>
              <a:rPr lang="en-US" altLang="en-US" sz="2200" dirty="0">
                <a:latin typeface="+mj-lt"/>
              </a:rPr>
              <a:t>will be given 2 extra days to complete their task. </a:t>
            </a: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+mj-lt"/>
              </a:rPr>
              <a:t>Diffusion Model lecture and lab has been moved to Mo., April 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200" dirty="0">
                <a:solidFill>
                  <a:schemeClr val="accent1"/>
                </a:solidFill>
                <a:latin typeface="+mj-lt"/>
              </a:rPr>
              <a:t>Today’s Topics: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  <a:sym typeface="Symbol" panose="05050102010706020507" pitchFamily="18" charset="2"/>
              </a:rPr>
              <a:t>Watch Video about AI and particularly AI Education in China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  <a:sym typeface="Symbol" panose="05050102010706020507" pitchFamily="18" charset="2"/>
              </a:rPr>
              <a:t>Watch Video about weapon systems</a:t>
            </a:r>
            <a:endParaRPr lang="en-US" altLang="en-US" sz="2200" dirty="0"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</a:rPr>
              <a:t>Brief discussion of Task 6 (due on April 20; remark Task5 is due on April 26)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</a:rPr>
              <a:t>Reasoning in Uncertain Environments</a:t>
            </a:r>
          </a:p>
          <a:p>
            <a:pPr marL="9652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</a:rPr>
              <a:t>Probability Review</a:t>
            </a:r>
          </a:p>
          <a:p>
            <a:pPr marL="9652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200" dirty="0">
                <a:latin typeface="+mj-lt"/>
              </a:rPr>
              <a:t>Naïve Bayesian Systems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endParaRPr lang="en-US" altLang="en-US" sz="2200" dirty="0">
              <a:latin typeface="+mj-lt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endParaRPr lang="en-US" altLang="en-US" sz="2400" dirty="0">
              <a:latin typeface="+mj-lt"/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23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63CF-210A-9887-960A-ADCF6CC7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dirty="0"/>
              <a:t>Potential AI Arms Races GHC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4671-4A7A-8990-5637-97BB91B2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The Global Race for AI Dominance: Can the US Maintain Its Edge? (newsweek.com)</a:t>
            </a:r>
            <a:endParaRPr lang="en-US" sz="2400" dirty="0"/>
          </a:p>
          <a:p>
            <a:r>
              <a:rPr lang="en-US" sz="2400" dirty="0">
                <a:hlinkClick r:id="rId3"/>
              </a:rPr>
              <a:t>The AI Arms Race: How Global Powers are Vying for Dominance - AI Technology Reviews</a:t>
            </a:r>
            <a:endParaRPr lang="en-US" sz="2400" dirty="0"/>
          </a:p>
          <a:p>
            <a:r>
              <a:rPr lang="en-US" sz="2400" dirty="0">
                <a:hlinkClick r:id="rId4"/>
              </a:rPr>
              <a:t>AI arms race: This global index ranks which nations dominate AI development | ZDNET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GHC Task: a. Identify important factors that influence AI dominance b. Assess the state of the race now and in the future c. Lead a Discussion: “</a:t>
            </a:r>
            <a:r>
              <a:rPr lang="en-US" sz="2400" i="1" dirty="0"/>
              <a:t>What should the United States do to prevent losing AI dominance</a:t>
            </a:r>
            <a:r>
              <a:rPr lang="en-US" sz="2400" dirty="0"/>
              <a:t>”.</a:t>
            </a:r>
          </a:p>
          <a:p>
            <a:r>
              <a:rPr lang="en-US" sz="2400" dirty="0"/>
              <a:t>In case there is no GHC presentation, we will still have a discussion about AI dominance on We., April 17!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5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081FEB-F99A-482F-B165-04DA50848B9A}"/>
              </a:ext>
            </a:extLst>
          </p:cNvPr>
          <p:cNvSpPr txBox="1"/>
          <p:nvPr/>
        </p:nvSpPr>
        <p:spPr>
          <a:xfrm>
            <a:off x="2286000" y="2743314"/>
            <a:ext cx="6248400" cy="1865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Show German AI video part about China: </a:t>
            </a:r>
            <a:r>
              <a:rPr lang="en-US" sz="1800" dirty="0">
                <a:hlinkClick r:id="rId2"/>
              </a:rPr>
              <a:t>How artificial intelligence is changing our society | DW Documentary - Bing video</a:t>
            </a:r>
            <a:endParaRPr lang="en-US" altLang="en-US" sz="1800" dirty="0"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 28:10-37:00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400" dirty="0"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400" dirty="0"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400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24519D-8A55-FF4C-5343-34F562D0C24B}"/>
              </a:ext>
            </a:extLst>
          </p:cNvPr>
          <p:cNvSpPr txBox="1"/>
          <p:nvPr/>
        </p:nvSpPr>
        <p:spPr>
          <a:xfrm>
            <a:off x="2133600" y="4191000"/>
            <a:ext cx="5638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 AI's Impact on Society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(also watch starting 12:19  to 25:00 centering on fake news and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autonnomuous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weapons but need to skip 38:00 for AI and kids)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8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skip due lack of time: </a:t>
            </a:r>
            <a:r>
              <a:rPr lang="en-US" sz="1600" dirty="0">
                <a:hlinkClick r:id="rId3"/>
              </a:rPr>
              <a:t>A European approach to artificial intelligence | Shaping Europe’s digital future (europa.eu)</a:t>
            </a:r>
            <a:endParaRPr lang="en-US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Ethics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034" y="11430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i="1" dirty="0"/>
              <a:t>“Ethics or moral philosophy is a branch of philosophy that "involves systematizing, defending, and recommending concepts of right and wrong behavior</a:t>
            </a:r>
            <a:r>
              <a:rPr lang="en-US" dirty="0"/>
              <a:t>“ (Wikipedia)  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dirty="0"/>
              <a:t>“</a:t>
            </a:r>
            <a:r>
              <a:rPr lang="en-US" i="1" dirty="0"/>
              <a:t>Ethics is based on well-founded standards of right and wrong that prescribe what humans ought to do, usually in terms of rights, obligations, benefits to society, fairness, or specific virtues</a:t>
            </a:r>
            <a:r>
              <a:rPr lang="en-US" dirty="0"/>
              <a:t>” (</a:t>
            </a:r>
            <a:r>
              <a:rPr lang="en-US" dirty="0" err="1"/>
              <a:t>Markkulla</a:t>
            </a:r>
            <a:r>
              <a:rPr lang="en-US" dirty="0"/>
              <a:t> Center, UC Santa Clara)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Next, </a:t>
            </a:r>
            <a:r>
              <a:rPr lang="en-US" dirty="0"/>
              <a:t>we will, </a:t>
            </a:r>
            <a:r>
              <a:rPr lang="en-US"/>
              <a:t>watch and discuss 3-4 </a:t>
            </a:r>
            <a:r>
              <a:rPr lang="en-US" dirty="0"/>
              <a:t>videos which focus on this topic!!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1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7258"/>
            <a:ext cx="9144000" cy="533400"/>
          </a:xfrm>
        </p:spPr>
        <p:txBody>
          <a:bodyPr/>
          <a:lstStyle/>
          <a:p>
            <a:pPr algn="ctr"/>
            <a:br>
              <a:rPr lang="en-US" altLang="en-US" sz="2800" dirty="0"/>
            </a:br>
            <a:r>
              <a:rPr lang="en-US" altLang="en-US" sz="2800" dirty="0"/>
              <a:t>Videos and Websites Conc. Ethics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1253"/>
            <a:ext cx="9144000" cy="464820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hlinkClick r:id="rId3"/>
              </a:rPr>
              <a:t>Ethics &amp; AI: Privacy &amp; the Future of Work - Bing video</a:t>
            </a:r>
            <a:endParaRPr lang="en-US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hlinkClick r:id="rId4"/>
              </a:rPr>
              <a:t>Algorithmic Bias and Fairness: Crash Course AI #18 - Bing video</a:t>
            </a:r>
            <a:r>
              <a:rPr lang="en-US" sz="2000" dirty="0"/>
              <a:t> (centers on Bias and Fairness,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2000" dirty="0"/>
              <a:t>Watch first 6 minutes today, and the remainder of the video on April 3 or 10! 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hlinkClick r:id="rId5"/>
              </a:rPr>
              <a:t>Executive Order on the Safe, Secure, and Trustworthy Development and Use of Artificial Intelligence | The White House</a:t>
            </a:r>
            <a:r>
              <a:rPr lang="en-US" sz="2000" dirty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/>
              <a:t>EU Legislation in Progress: </a:t>
            </a:r>
            <a:r>
              <a:rPr lang="en-US" sz="2000" dirty="0">
                <a:hlinkClick r:id="rId6"/>
              </a:rPr>
              <a:t>EPRS_BRI(2021)698792_EN.pdf (europa.eu)</a:t>
            </a:r>
            <a:endParaRPr lang="en-US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/>
              <a:t>Evidence for Importance of Ethics for AI: </a:t>
            </a:r>
            <a:r>
              <a:rPr lang="en-US" sz="2000" dirty="0">
                <a:hlinkClick r:id="rId7"/>
              </a:rPr>
              <a:t>Ethics of Artificial Intelligence | UNESCO</a:t>
            </a:r>
            <a:endParaRPr lang="en-US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hlinkClick r:id="rId8"/>
              </a:rPr>
              <a:t>6 big ethical questions about the future of AI | Genevieve Bell - Bing video</a:t>
            </a:r>
            <a:r>
              <a:rPr lang="en-US" sz="2000" dirty="0"/>
              <a:t> ( not shown)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/>
              <a:t>Educational Efforts: </a:t>
            </a:r>
            <a:r>
              <a:rPr lang="en-US" sz="2000" dirty="0">
                <a:hlinkClick r:id="rId9"/>
              </a:rPr>
              <a:t>MIT to Spend $1 Billion on Program to Study AI Ethics | </a:t>
            </a:r>
            <a:r>
              <a:rPr lang="en-US" sz="2000" dirty="0" err="1">
                <a:hlinkClick r:id="rId9"/>
              </a:rPr>
              <a:t>PCMag</a:t>
            </a:r>
            <a:endParaRPr lang="en-US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000" dirty="0">
                <a:hlinkClick r:id="rId10"/>
              </a:rPr>
              <a:t>Bing Videos</a:t>
            </a:r>
            <a:r>
              <a:rPr lang="en-US" sz="2000" dirty="0"/>
              <a:t>  (probably will  still show this one!)</a:t>
            </a:r>
            <a:endParaRPr lang="en-US" alt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22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6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Some AI Ethical Questions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dirty="0">
                <a:solidFill>
                  <a:srgbClr val="4007A2"/>
                </a:solidFill>
                <a:effectLst/>
                <a:latin typeface="+mj-lt"/>
                <a:hlinkClick r:id="rId3"/>
              </a:rPr>
              <a:t>AI ethical questions are </a:t>
            </a:r>
            <a:r>
              <a:rPr lang="en-US" sz="2000" b="1" i="0" u="none" strike="noStrike" dirty="0">
                <a:solidFill>
                  <a:srgbClr val="4007A2"/>
                </a:solidFill>
                <a:effectLst/>
                <a:latin typeface="+mj-lt"/>
                <a:hlinkClick r:id="rId3"/>
              </a:rPr>
              <a:t>questions that address the moral, social, and political implications of new technologies</a:t>
            </a:r>
            <a:r>
              <a:rPr lang="en-US" sz="2000" b="1" i="0" u="none" strike="noStrike" baseline="30000" dirty="0">
                <a:solidFill>
                  <a:srgbClr val="123BB6"/>
                </a:solidFill>
                <a:effectLst/>
                <a:latin typeface="+mj-lt"/>
                <a:hlinkClick r:id="rId4"/>
              </a:rPr>
              <a:t>1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. </a:t>
            </a:r>
            <a:r>
              <a:rPr lang="en-US" sz="2000" b="0" i="0" u="none" strike="noStrike" dirty="0">
                <a:solidFill>
                  <a:srgbClr val="4007A2"/>
                </a:solidFill>
                <a:effectLst/>
                <a:latin typeface="+mj-lt"/>
                <a:hlinkClick r:id="rId5"/>
              </a:rPr>
              <a:t>Some of the </a:t>
            </a:r>
            <a:r>
              <a:rPr lang="en-US" sz="2000" b="1" i="0" u="none" strike="noStrike" dirty="0">
                <a:solidFill>
                  <a:srgbClr val="4007A2"/>
                </a:solidFill>
                <a:effectLst/>
                <a:latin typeface="+mj-lt"/>
                <a:hlinkClick r:id="rId5"/>
              </a:rPr>
              <a:t>common AI ethical questions are</a:t>
            </a:r>
            <a:r>
              <a:rPr lang="en-US" sz="2000" b="1" i="0" u="none" strike="noStrike" baseline="30000" dirty="0">
                <a:solidFill>
                  <a:srgbClr val="123BB6"/>
                </a:solidFill>
                <a:effectLst/>
                <a:latin typeface="+mj-lt"/>
                <a:hlinkClick r:id="rId6"/>
              </a:rPr>
              <a:t>1</a:t>
            </a:r>
            <a:r>
              <a:rPr lang="en-US" sz="2000" b="1" i="0" u="none" strike="noStrike" baseline="30000" dirty="0">
                <a:solidFill>
                  <a:srgbClr val="123BB6"/>
                </a:solidFill>
                <a:effectLst/>
                <a:latin typeface="+mj-lt"/>
                <a:hlinkClick r:id="rId7"/>
              </a:rPr>
              <a:t>2</a:t>
            </a:r>
            <a:r>
              <a:rPr lang="en-US" sz="2000" b="1" i="0" u="none" strike="noStrike" baseline="30000" dirty="0">
                <a:solidFill>
                  <a:srgbClr val="123BB6"/>
                </a:solidFill>
                <a:effectLst/>
                <a:latin typeface="+mj-lt"/>
                <a:hlinkClick r:id="rId8"/>
              </a:rPr>
              <a:t>3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:</a:t>
            </a:r>
          </a:p>
          <a:p>
            <a:pPr marL="0" indent="0" algn="l">
              <a:buNone/>
            </a:pPr>
            <a:endParaRPr lang="en-US" sz="2000" b="0" i="0" dirty="0">
              <a:solidFill>
                <a:srgbClr val="111111"/>
              </a:solidFill>
              <a:effectLst/>
              <a:latin typeface="+mj-lt"/>
            </a:endParaRPr>
          </a:p>
          <a:p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How do we protect privacy and prevent surveillance abuse by AI systems?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How do we prevent bias and discrimination by AI systems?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How do we ensure human judgment and accountability in AI systems?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How do we distribute the wealth and opportunities created by AI systems?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How do we deal with the impact of AI systems on human </a:t>
            </a:r>
            <a:r>
              <a:rPr lang="en-US" sz="2000" b="0" i="0" dirty="0" err="1">
                <a:solidFill>
                  <a:srgbClr val="111111"/>
                </a:solidFill>
                <a:effectLst/>
                <a:latin typeface="+mj-lt"/>
              </a:rPr>
              <a:t>behaviour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+mj-lt"/>
              </a:rPr>
              <a:t> and interaction?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9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Ethics for AI Video Questions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" y="990600"/>
            <a:ext cx="91440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Is it okay to use AI system that cannot explain how they make their decisions. 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ym typeface="Symbol" panose="05050102010706020507" pitchFamily="18" charset="2"/>
              </a:rPr>
              <a:t>How do make AI system accountable?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r>
              <a:rPr lang="en-US" altLang="en-US" sz="2400" dirty="0">
                <a:solidFill>
                  <a:schemeClr val="accent1"/>
                </a:solidFill>
                <a:sym typeface="Symbol" panose="05050102010706020507" pitchFamily="18" charset="2"/>
              </a:rPr>
              <a:t>Not today, maybe later</a:t>
            </a:r>
            <a:r>
              <a:rPr lang="en-US" altLang="en-US" sz="2400" dirty="0">
                <a:sym typeface="Symbol" panose="05050102010706020507" pitchFamily="18" charset="2"/>
              </a:rPr>
              <a:t>: How do we prevent AI systems from discriminating?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800" dirty="0"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9F4BFBF8-CCBE-447E-A04E-036999188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" y="-9201"/>
            <a:ext cx="1356283" cy="847402"/>
          </a:xfrm>
          <a:prstGeom prst="rect">
            <a:avLst/>
          </a:prstGeom>
        </p:spPr>
      </p:pic>
      <p:pic>
        <p:nvPicPr>
          <p:cNvPr id="8" name="Picture 7" descr="A picture containing outdoor, building, water, train&#10;&#10;Description automatically generated">
            <a:extLst>
              <a:ext uri="{FF2B5EF4-FFF2-40B4-BE49-F238E27FC236}">
                <a16:creationId xmlns:a16="http://schemas.microsoft.com/office/drawing/2014/main" id="{BC66E9A2-D18A-408E-9745-719C190E86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200"/>
            <a:ext cx="1489788" cy="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1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7258"/>
            <a:ext cx="9144000" cy="533400"/>
          </a:xfrm>
        </p:spPr>
        <p:txBody>
          <a:bodyPr/>
          <a:lstStyle/>
          <a:p>
            <a:pPr algn="ctr"/>
            <a:br>
              <a:rPr lang="en-US" altLang="en-US" sz="2800" dirty="0"/>
            </a:br>
            <a:r>
              <a:rPr lang="en-US" altLang="en-US" sz="2800" dirty="0"/>
              <a:t>News April 3, 2024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Task 5 (Diffusion Models) and Task 6 (Write an Essay about Societal/Ethical Aspects of AI; more on that task next week).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Optional GHC Topics: Ethics for AI (respond by tomorrow, if you are interested; to be presented April 10 or 17! 2. The Battle for Generative AI Dominance (April 24); respond by Sunday!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chemeClr val="accent1"/>
                </a:solidFill>
                <a:latin typeface="+mj-lt"/>
              </a:rPr>
              <a:t>Today’s Topics: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</a:rPr>
              <a:t>GHC Presentations Groups J and K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Watch Video “</a:t>
            </a:r>
            <a:r>
              <a:rPr lang="en-US" altLang="en-US" sz="2400" i="1" dirty="0">
                <a:latin typeface="+mj-lt"/>
                <a:sym typeface="Symbol" panose="05050102010706020507" pitchFamily="18" charset="2"/>
              </a:rPr>
              <a:t>Human do not need to Apply</a:t>
            </a: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” (&gt;6 million views)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Longer Discussion of the video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Watch Video about AI Education in China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Brief Discussion about this video </a:t>
            </a:r>
            <a:r>
              <a:rPr lang="en-US" altLang="en-US" sz="2400" dirty="0">
                <a:latin typeface="+mj-lt"/>
              </a:rPr>
              <a:t>Some Examples of AI Ethics Questions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400" dirty="0">
                <a:latin typeface="+mj-lt"/>
              </a:rPr>
              <a:t>Brief Discussion of 2 of those Questions (intended to happen next week; as there is a potential GHC presentation and discussion on this topic)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endParaRPr lang="en-US" altLang="en-US" sz="2400" dirty="0">
              <a:latin typeface="+mj-lt"/>
              <a:sym typeface="Symbol" panose="05050102010706020507" pitchFamily="18" charset="2"/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97258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Societal Impact of AI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1253"/>
            <a:ext cx="9144000" cy="464820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600" dirty="0">
                <a:hlinkClick r:id="rId3"/>
              </a:rPr>
              <a:t>Humans Need Not Apply - YouTube</a:t>
            </a:r>
            <a:endParaRPr lang="en-US" altLang="en-US" sz="16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6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‘Human Do not need to Apply’ Video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648200"/>
          </a:xfrm>
        </p:spPr>
        <p:txBody>
          <a:bodyPr/>
          <a:lstStyle/>
          <a:p>
            <a:r>
              <a:rPr lang="en-US" sz="1900" b="1" dirty="0"/>
              <a:t>What did you learn from watching the 15-minute video</a:t>
            </a:r>
            <a:r>
              <a:rPr lang="en-US" sz="1900" dirty="0"/>
              <a:t>?</a:t>
            </a:r>
          </a:p>
          <a:p>
            <a:r>
              <a:rPr lang="en-US" sz="1900" dirty="0"/>
              <a:t>First Wave: Reduce Physical Labor; first horses and dump robots e.g. in car assembly; e.g. horses lost their job</a:t>
            </a:r>
          </a:p>
          <a:p>
            <a:r>
              <a:rPr lang="en-US" sz="1900" dirty="0"/>
              <a:t>Second Wave: Softbots which use AI and machine learning</a:t>
            </a:r>
          </a:p>
          <a:p>
            <a:pPr lvl="1"/>
            <a:r>
              <a:rPr lang="en-US" sz="1900" dirty="0"/>
              <a:t>They teach themselves </a:t>
            </a:r>
          </a:p>
          <a:p>
            <a:pPr lvl="1"/>
            <a:r>
              <a:rPr lang="en-US" sz="1900" dirty="0"/>
              <a:t>Softbots are coming for your jobs and are already answering phones…</a:t>
            </a:r>
          </a:p>
          <a:p>
            <a:pPr lvl="1"/>
            <a:r>
              <a:rPr lang="en-US" sz="1900" dirty="0"/>
              <a:t>If you believe your job is safe think twice!</a:t>
            </a:r>
          </a:p>
          <a:p>
            <a:r>
              <a:rPr lang="en-US" sz="1900" dirty="0"/>
              <a:t>Second Wave: Intelligent Agents which take your job; examples:</a:t>
            </a:r>
          </a:p>
          <a:p>
            <a:pPr lvl="1"/>
            <a:r>
              <a:rPr lang="en-US" sz="1900" dirty="0"/>
              <a:t>Self-driving cars</a:t>
            </a:r>
          </a:p>
          <a:p>
            <a:pPr lvl="1"/>
            <a:r>
              <a:rPr lang="en-US" sz="1900" dirty="0"/>
              <a:t>Watson as a doctor</a:t>
            </a:r>
          </a:p>
          <a:p>
            <a:pPr lvl="1"/>
            <a:r>
              <a:rPr lang="en-US" sz="1900" dirty="0"/>
              <a:t>Report writing agents</a:t>
            </a:r>
          </a:p>
          <a:p>
            <a:r>
              <a:rPr lang="en-US" sz="1900" dirty="0"/>
              <a:t>Automation is inevitable</a:t>
            </a:r>
          </a:p>
          <a:p>
            <a:r>
              <a:rPr lang="en-US" sz="1900" b="1" dirty="0"/>
              <a:t>What should you as a student do to make it less likely to suffer the same fate as horses around 1910…?</a:t>
            </a:r>
          </a:p>
          <a:p>
            <a:r>
              <a:rPr lang="en-US" sz="1900" b="1" dirty="0"/>
              <a:t>As automation reduces the work humans have to do, what should human do with the extra available time? Is this a good or bad development?</a:t>
            </a:r>
          </a:p>
          <a:p>
            <a:pPr lvl="1"/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22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1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2178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Discussion Questions</a:t>
            </a:r>
            <a:br>
              <a:rPr lang="en-US" altLang="en-US" sz="2800" dirty="0"/>
            </a:br>
            <a:r>
              <a:rPr lang="en-US" altLang="en-US" sz="2800" dirty="0"/>
              <a:t>‘Human Do not need to Apply’ Video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38862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300" dirty="0"/>
              <a:t>How should you prepare yourself not be the horses who lost their job around 1910 in the next 20 years? </a:t>
            </a:r>
          </a:p>
          <a:p>
            <a:pPr marL="457200" lvl="1" indent="0">
              <a:buNone/>
            </a:pPr>
            <a:r>
              <a:rPr lang="en-US" sz="2300" dirty="0"/>
              <a:t>    …Raj Reddy Input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/>
              <a:t>Automation driven by AI makes it possible that humans need to work less?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300" dirty="0"/>
              <a:t>IIs having more time good or bad?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300" dirty="0"/>
              <a:t>f you had to work 25 hours instead of 45 hours; what would you do with the gained time?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300" dirty="0"/>
              <a:t>How do we distribute the “needed work” fairly?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/>
              <a:t>  How do we deal with the problems arising from having teams of humans and intelligent AI systems solving the problems of our society?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300" dirty="0"/>
              <a:t>What rights (if any) should artificial intelligent Systems have?</a:t>
            </a:r>
          </a:p>
          <a:p>
            <a:endParaRPr lang="en-US" sz="2300" dirty="0"/>
          </a:p>
          <a:p>
            <a:endParaRPr lang="en-US" sz="23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22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9A73677B-C5B0-4DB8-A051-302306585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8"/>
            <a:ext cx="1143000" cy="856044"/>
          </a:xfrm>
          <a:prstGeom prst="rect">
            <a:avLst/>
          </a:prstGeom>
        </p:spPr>
      </p:pic>
      <p:pic>
        <p:nvPicPr>
          <p:cNvPr id="6" name="Picture 5" descr="A picture containing laptop, computer, sitting, table&#10;&#10;Description automatically generated">
            <a:extLst>
              <a:ext uri="{FF2B5EF4-FFF2-40B4-BE49-F238E27FC236}">
                <a16:creationId xmlns:a16="http://schemas.microsoft.com/office/drawing/2014/main" id="{B39FF3E6-7580-4428-B18B-3D99A687C4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-14288"/>
            <a:ext cx="1143000" cy="8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30986"/>
      </p:ext>
    </p:extLst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A7B7C3BA38BA4CA36FC7E27BE3DF6C" ma:contentTypeVersion="8" ma:contentTypeDescription="Create a new document." ma:contentTypeScope="" ma:versionID="4589baf95a6bf455ded5ca0ec8e6241c">
  <xsd:schema xmlns:xsd="http://www.w3.org/2001/XMLSchema" xmlns:xs="http://www.w3.org/2001/XMLSchema" xmlns:p="http://schemas.microsoft.com/office/2006/metadata/properties" xmlns:ns2="8384609b-5394-4937-84c4-2e6f9c3b7d38" targetNamespace="http://schemas.microsoft.com/office/2006/metadata/properties" ma:root="true" ma:fieldsID="24f313afc229563c5393e6b8d37244e1" ns2:_="">
    <xsd:import namespace="8384609b-5394-4937-84c4-2e6f9c3b7d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4609b-5394-4937-84c4-2e6f9c3b7d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EEC73F-7AF5-4A45-9B07-E88DDF1D9F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4609b-5394-4937-84c4-2e6f9c3b7d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1E2B0-952F-4933-BA81-14A5F37638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217D5-F949-422B-BDDD-82991BF390B9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8384609b-5394-4937-84c4-2e6f9c3b7d3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146480044</TotalTime>
  <Pages>3</Pages>
  <Words>1806</Words>
  <Application>Microsoft Office PowerPoint</Application>
  <PresentationFormat>On-screen Show (4:3)</PresentationFormat>
  <Paragraphs>146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Wingdings</vt:lpstr>
      <vt:lpstr>LC.BRev.FY97</vt:lpstr>
      <vt:lpstr> AI Politics and  Ethical and Societal Aspects of AI</vt:lpstr>
      <vt:lpstr>Ethics</vt:lpstr>
      <vt:lpstr> Videos and Websites Conc. Ethics</vt:lpstr>
      <vt:lpstr>Some AI Ethical Questions</vt:lpstr>
      <vt:lpstr>Ethics for AI Video Questions</vt:lpstr>
      <vt:lpstr> News April 3, 2024</vt:lpstr>
      <vt:lpstr>Societal Impact of AI</vt:lpstr>
      <vt:lpstr>‘Human Do not need to Apply’ Video</vt:lpstr>
      <vt:lpstr>Discussion Questions ‘Human Do not need to Apply’ Video</vt:lpstr>
      <vt:lpstr>April 12: China Number One in AI in 2030??  Presented by GHC-Group N</vt:lpstr>
      <vt:lpstr>Schwarzman College of Computing</vt:lpstr>
      <vt:lpstr>AI in Social Media and Fake News</vt:lpstr>
      <vt:lpstr>AI for “Good”</vt:lpstr>
      <vt:lpstr>2023: Remaining Topics Covered Ethics/SI AI</vt:lpstr>
      <vt:lpstr> News April 8, 2024</vt:lpstr>
      <vt:lpstr>Potential AI Arms Races GHC Presentation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536</cp:revision>
  <cp:lastPrinted>2022-04-06T18:21:59Z</cp:lastPrinted>
  <dcterms:created xsi:type="dcterms:W3CDTF">1998-03-18T13:44:31Z</dcterms:created>
  <dcterms:modified xsi:type="dcterms:W3CDTF">2024-04-08T14:39:04Z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0x01010099A7B7C3BA38BA4CA36FC7E27BE3DF6C</vt:lpwstr>
  </property>
</Properties>
</file>